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6" r:id="rId3"/>
    <p:sldId id="257" r:id="rId4"/>
    <p:sldId id="258" r:id="rId5"/>
    <p:sldId id="259" r:id="rId6"/>
    <p:sldId id="260" r:id="rId7"/>
    <p:sldId id="27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6" d="100"/>
          <a:sy n="136" d="100"/>
        </p:scale>
        <p:origin x="-16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738" y="4155141"/>
            <a:ext cx="7542212" cy="1013012"/>
          </a:xfrm>
        </p:spPr>
        <p:txBody>
          <a:bodyPr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0738" y="5230906"/>
            <a:ext cx="7542212" cy="1030942"/>
          </a:xfrm>
        </p:spPr>
        <p:txBody>
          <a:bodyPr/>
          <a:lstStyle>
            <a:lvl1pPr marL="0" indent="0" algn="ctr">
              <a:spcBef>
                <a:spcPct val="30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11/18/11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MoleculeTrac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4019" y="224679"/>
            <a:ext cx="5795963" cy="39433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3962399"/>
            <a:ext cx="7585710" cy="672353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101957" y="457200"/>
            <a:ext cx="2940087" cy="2940087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FontTx/>
              <a:buNone/>
              <a:defRPr sz="24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4639235"/>
            <a:ext cx="7585710" cy="1371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11/18/11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11/18/11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365" y="416859"/>
            <a:ext cx="1940859" cy="5607424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0737" y="414015"/>
            <a:ext cx="6144839" cy="5610268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11/18/11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11/18/11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0737" y="1219013"/>
            <a:ext cx="7542213" cy="19589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2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0737" y="3224213"/>
            <a:ext cx="7542213" cy="15001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11/18/11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800"/>
            </a:lvl6pPr>
            <a:lvl7pPr marL="2173288" indent="-344488">
              <a:defRPr sz="1800"/>
            </a:lvl7pPr>
            <a:lvl8pPr marL="2173288" indent="-344488">
              <a:defRPr sz="1800"/>
            </a:lvl8pPr>
            <a:lvl9pPr marL="2173288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3763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800"/>
            </a:lvl6pPr>
            <a:lvl7pPr marL="2173288" indent="-344488">
              <a:defRPr sz="1800"/>
            </a:lvl7pPr>
            <a:lvl8pPr marL="2173288" indent="-344488">
              <a:defRPr sz="1800"/>
            </a:lvl8pPr>
            <a:lvl9pPr marL="2173288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11/18/11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2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600"/>
            </a:lvl6pPr>
            <a:lvl7pPr marL="2173288" indent="-344488">
              <a:defRPr sz="1600"/>
            </a:lvl7pPr>
            <a:lvl8pPr marL="2173288" indent="-344488">
              <a:defRPr sz="1600"/>
            </a:lvl8pPr>
            <a:lvl9pPr marL="2173288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3763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3763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600"/>
            </a:lvl6pPr>
            <a:lvl7pPr marL="2173288" indent="-344488">
              <a:defRPr sz="1600"/>
            </a:lvl7pPr>
            <a:lvl8pPr marL="2173288" indent="-344488">
              <a:defRPr sz="1600"/>
            </a:lvl8pPr>
            <a:lvl9pPr marL="2173288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11/18/11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11/18/11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11/18/11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929" y="457201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2393" y="457201"/>
            <a:ext cx="3566160" cy="5410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173288" indent="-344488"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173288" indent="-344488"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2173288" indent="-344488">
              <a:defRPr sz="1800" b="1" kern="1200" dirty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929" y="1828801"/>
            <a:ext cx="3566160" cy="36576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11/18/11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457200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66765" y="1676400"/>
            <a:ext cx="2975610" cy="2975610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1828800"/>
            <a:ext cx="356616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11/18/11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idOverlay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60000"/>
              <a:lumOff val="40000"/>
              <a:alpha val="10000"/>
            </a:schemeClr>
          </a:solidFill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882588"/>
            <a:ext cx="7581901" cy="3953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70BA1CFD-BFF0-48BC-9BA5-4974D7A6AB15}" type="datetimeFigureOut">
              <a:rPr lang="en-US" smtClean="0"/>
              <a:t>11/18/11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0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56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03225" indent="-403225" algn="l" defTabSz="914400" rtl="0" eaLnBrk="1" latinLnBrk="0" hangingPunct="1">
        <a:spcBef>
          <a:spcPts val="2000"/>
        </a:spcBef>
        <a:buFontTx/>
        <a:buBlip>
          <a:blip r:embed="rId15"/>
        </a:buBlip>
        <a:defRPr sz="24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1pPr>
      <a:lvl2pPr marL="806450" indent="-403225" algn="l" defTabSz="914400" rtl="0" eaLnBrk="1" latinLnBrk="0" hangingPunct="1">
        <a:spcBef>
          <a:spcPts val="600"/>
        </a:spcBef>
        <a:buFontTx/>
        <a:buBlip>
          <a:blip r:embed="rId15"/>
        </a:buBlip>
        <a:defRPr sz="22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2pPr>
      <a:lvl3pPr marL="11430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20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3pPr>
      <a:lvl4pPr marL="1492250" indent="-3492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4pPr>
      <a:lvl5pPr marL="18288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5pPr>
      <a:lvl6pPr marL="2173288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 smtClean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6pPr>
      <a:lvl7pPr marL="2516188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 smtClean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7pPr>
      <a:lvl8pPr marL="2860675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 smtClean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8pPr>
      <a:lvl9pPr marL="3205163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Bell Ringer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Please pull up </a:t>
            </a:r>
            <a:r>
              <a:rPr lang="en-US" dirty="0" err="1" smtClean="0">
                <a:solidFill>
                  <a:srgbClr val="FF0000"/>
                </a:solidFill>
              </a:rPr>
              <a:t>scstechpd.wikispaces.com</a:t>
            </a:r>
            <a:r>
              <a:rPr lang="en-US" dirty="0" smtClean="0"/>
              <a:t> on </a:t>
            </a:r>
            <a:r>
              <a:rPr lang="en-US" dirty="0" smtClean="0"/>
              <a:t>your device. </a:t>
            </a:r>
          </a:p>
          <a:p>
            <a:pPr lvl="1"/>
            <a:r>
              <a:rPr lang="en-US" dirty="0" smtClean="0"/>
              <a:t>Refer to your email with the link.</a:t>
            </a:r>
          </a:p>
          <a:p>
            <a:r>
              <a:rPr lang="en-US" dirty="0" smtClean="0"/>
              <a:t>If you have a cell phone that has the capability of taking and emailing a picture, please write you name on the board. </a:t>
            </a:r>
          </a:p>
          <a:p>
            <a:r>
              <a:rPr lang="en-US" dirty="0" smtClean="0"/>
              <a:t>If you finish the bell ringer early, please look around and help anyone that may need assistance.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8945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challenges did Mr. Richards face?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4911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Procedures were evident?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6244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might you teach a lesson this way?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0038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challenges do you foresee?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320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What support do you need to accomplish this?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9622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you see any differentiation today?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9740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level of learning was present? (blooms)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318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738" y="4295226"/>
            <a:ext cx="7542212" cy="1013012"/>
          </a:xfrm>
        </p:spPr>
        <p:txBody>
          <a:bodyPr/>
          <a:lstStyle/>
          <a:p>
            <a:r>
              <a:rPr lang="en-US" dirty="0" smtClean="0"/>
              <a:t>Managing Technology for Every Learner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0738" y="5370991"/>
            <a:ext cx="7542212" cy="1030942"/>
          </a:xfrm>
        </p:spPr>
        <p:txBody>
          <a:bodyPr/>
          <a:lstStyle/>
          <a:p>
            <a:r>
              <a:rPr lang="en-US" dirty="0" smtClean="0"/>
              <a:t> A demonstration and discussion of a multi-device, </a:t>
            </a:r>
          </a:p>
          <a:p>
            <a:r>
              <a:rPr lang="en-US" dirty="0" smtClean="0"/>
              <a:t>multi-resource lesson plan and execution.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592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2251" y="457200"/>
            <a:ext cx="4136627" cy="1371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Future Direction of Education</a:t>
            </a:r>
            <a:endParaRPr lang="en-US" dirty="0"/>
          </a:p>
        </p:txBody>
      </p:sp>
      <p:pic>
        <p:nvPicPr>
          <p:cNvPr id="7" name="Picture Placeholder 6" descr="tar3.png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4" r="3504"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777240" y="1950207"/>
            <a:ext cx="3566160" cy="3657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Ubiquitous Environments</a:t>
            </a:r>
          </a:p>
          <a:p>
            <a:endParaRPr lang="en-US" dirty="0" smtClean="0"/>
          </a:p>
          <a:p>
            <a:r>
              <a:rPr lang="en-US" dirty="0" smtClean="0"/>
              <a:t>Multi-Device (BYOD, BYOT)</a:t>
            </a:r>
          </a:p>
          <a:p>
            <a:endParaRPr lang="en-US" dirty="0" smtClean="0"/>
          </a:p>
          <a:p>
            <a:r>
              <a:rPr lang="en-US" dirty="0" smtClean="0"/>
              <a:t>More Learner Centered</a:t>
            </a:r>
          </a:p>
          <a:p>
            <a:endParaRPr lang="en-US" dirty="0" smtClean="0"/>
          </a:p>
          <a:p>
            <a:r>
              <a:rPr lang="en-US" dirty="0" smtClean="0"/>
              <a:t>The “Flipped Classroom”</a:t>
            </a:r>
          </a:p>
          <a:p>
            <a:endParaRPr lang="en-US" dirty="0" smtClean="0"/>
          </a:p>
          <a:p>
            <a:r>
              <a:rPr lang="en-US" dirty="0" smtClean="0"/>
              <a:t>Teacher as Facilitator, </a:t>
            </a:r>
          </a:p>
          <a:p>
            <a:r>
              <a:rPr lang="en-US" dirty="0" smtClean="0"/>
              <a:t>Student as Learner.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97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457200"/>
            <a:ext cx="3566160" cy="878213"/>
          </a:xfrm>
        </p:spPr>
        <p:txBody>
          <a:bodyPr/>
          <a:lstStyle/>
          <a:p>
            <a:r>
              <a:rPr lang="en-US" dirty="0" smtClean="0"/>
              <a:t>Enrichment</a:t>
            </a:r>
            <a:endParaRPr lang="en-US" dirty="0"/>
          </a:p>
        </p:txBody>
      </p:sp>
      <p:pic>
        <p:nvPicPr>
          <p:cNvPr id="5" name="Picture Placeholder 4" descr="SocialMediaLogos.jpg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6" r="11416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Opportunity to enhance what </a:t>
            </a:r>
            <a:r>
              <a:rPr lang="en-US" u="sng" dirty="0" smtClean="0"/>
              <a:t>we already do well. </a:t>
            </a:r>
          </a:p>
          <a:p>
            <a:endParaRPr lang="en-US" u="sng" dirty="0"/>
          </a:p>
          <a:p>
            <a:r>
              <a:rPr lang="en-US" dirty="0" smtClean="0"/>
              <a:t>Teach students to become </a:t>
            </a:r>
          </a:p>
          <a:p>
            <a:r>
              <a:rPr lang="en-US" u="sng" dirty="0" smtClean="0"/>
              <a:t>life-long learners</a:t>
            </a:r>
          </a:p>
          <a:p>
            <a:endParaRPr lang="en-US" dirty="0"/>
          </a:p>
          <a:p>
            <a:r>
              <a:rPr lang="en-US" dirty="0" smtClean="0"/>
              <a:t>Help students </a:t>
            </a:r>
          </a:p>
          <a:p>
            <a:r>
              <a:rPr lang="en-US" u="sng" dirty="0" smtClean="0"/>
              <a:t>make the connections </a:t>
            </a:r>
            <a:r>
              <a:rPr lang="en-US" dirty="0" smtClean="0"/>
              <a:t>between their “toys” and tools, tutors, tutees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478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Century Digital Literacy</a:t>
            </a:r>
            <a:endParaRPr lang="en-US" dirty="0"/>
          </a:p>
        </p:txBody>
      </p:sp>
      <p:pic>
        <p:nvPicPr>
          <p:cNvPr id="5" name="Picture Placeholder 4" descr="confused_computer_keyboard.jpg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45" r="12545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 smtClean="0"/>
              <a:t>Do our students know when and how to effectively and appropriately use technology?</a:t>
            </a:r>
          </a:p>
          <a:p>
            <a:endParaRPr lang="en-US" dirty="0" smtClean="0"/>
          </a:p>
          <a:p>
            <a:r>
              <a:rPr lang="en-US" dirty="0" smtClean="0"/>
              <a:t>How do we teach them?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06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496112"/>
            <a:ext cx="3566160" cy="1371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Instructional </a:t>
            </a:r>
            <a:br>
              <a:rPr lang="en-US" dirty="0" smtClean="0"/>
            </a:br>
            <a:r>
              <a:rPr lang="en-US" dirty="0" smtClean="0"/>
              <a:t>vs. </a:t>
            </a:r>
            <a:br>
              <a:rPr lang="en-US" dirty="0" smtClean="0"/>
            </a:br>
            <a:r>
              <a:rPr lang="en-US" dirty="0" smtClean="0"/>
              <a:t>Student Use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2334638"/>
            <a:ext cx="3566160" cy="3190674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The 4 “T”s</a:t>
            </a:r>
          </a:p>
          <a:p>
            <a:endParaRPr lang="en-US" dirty="0"/>
          </a:p>
          <a:p>
            <a:r>
              <a:rPr lang="en-US" dirty="0" smtClean="0"/>
              <a:t>Tool</a:t>
            </a:r>
            <a:endParaRPr lang="en-US" dirty="0" smtClean="0"/>
          </a:p>
          <a:p>
            <a:r>
              <a:rPr lang="en-US" dirty="0" smtClean="0"/>
              <a:t>Tutor</a:t>
            </a:r>
          </a:p>
          <a:p>
            <a:r>
              <a:rPr lang="en-US" dirty="0" smtClean="0"/>
              <a:t>Tutee</a:t>
            </a:r>
          </a:p>
          <a:p>
            <a:r>
              <a:rPr lang="en-US" dirty="0" smtClean="0"/>
              <a:t>Toy</a:t>
            </a:r>
            <a:endParaRPr lang="en-US" dirty="0"/>
          </a:p>
        </p:txBody>
      </p:sp>
      <p:pic>
        <p:nvPicPr>
          <p:cNvPr id="11" name="Picture Placeholder 10" descr="khan-academy.jpg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06286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Reflection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Let’s talk about what we saw…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436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did you like?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692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did Mr. Richards do well?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4338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bit">
  <a:themeElements>
    <a:clrScheme name="Orbit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rbit">
      <a:majorFont>
        <a:latin typeface="Candara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Candara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Orbit">
      <a:fillStyleLst>
        <a:solidFill>
          <a:schemeClr val="phClr"/>
        </a:solidFill>
        <a:solidFill>
          <a:schemeClr val="phClr">
            <a:shade val="80000"/>
          </a:schemeClr>
        </a:solidFill>
        <a:gradFill rotWithShape="1">
          <a:gsLst>
            <a:gs pos="0">
              <a:schemeClr val="phClr">
                <a:shade val="30000"/>
                <a:satMod val="100000"/>
              </a:schemeClr>
            </a:gs>
            <a:gs pos="80000">
              <a:schemeClr val="phClr">
                <a:shade val="90000"/>
                <a:satMod val="100000"/>
              </a:schemeClr>
            </a:gs>
            <a:gs pos="100000">
              <a:schemeClr val="phClr">
                <a:tint val="9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762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228600" dist="38100" dir="5400000" sx="104000" sy="104000" algn="ctr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317500" dist="381000" dir="5400000" sx="90000" sy="2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etal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lumMod val="80000"/>
              </a:schemeClr>
              <a:schemeClr val="phClr">
                <a:satMod val="360000"/>
                <a:lumMod val="14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Orbit.thmx</Template>
  <TotalTime>47</TotalTime>
  <Words>261</Words>
  <Application>Microsoft Macintosh PowerPoint</Application>
  <PresentationFormat>On-screen Show (4:3)</PresentationFormat>
  <Paragraphs>51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Orbit</vt:lpstr>
      <vt:lpstr>Bell Ringer</vt:lpstr>
      <vt:lpstr>Managing Technology for Every Learner</vt:lpstr>
      <vt:lpstr>The Future Direction of Education</vt:lpstr>
      <vt:lpstr>Enrichment</vt:lpstr>
      <vt:lpstr>21st Century Digital Literacy</vt:lpstr>
      <vt:lpstr>Instructional  vs.  Student Use</vt:lpstr>
      <vt:lpstr>Reflection</vt:lpstr>
      <vt:lpstr>What did you like?</vt:lpstr>
      <vt:lpstr>What did Mr. Richards do well?</vt:lpstr>
      <vt:lpstr>What challenges did Mr. Richards face?</vt:lpstr>
      <vt:lpstr>What Procedures were evident?</vt:lpstr>
      <vt:lpstr>How might you teach a lesson this way?</vt:lpstr>
      <vt:lpstr>What challenges do you foresee?</vt:lpstr>
      <vt:lpstr>What support do you need to accomplish this?</vt:lpstr>
      <vt:lpstr>Did you see any differentiation today?</vt:lpstr>
      <vt:lpstr>What level of learning was present? (blooms)</vt:lpstr>
    </vt:vector>
  </TitlesOfParts>
  <Company>SCS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Managing Technology for Every Learner</dc:title>
  <dc:creator>Matt Winn</dc:creator>
  <cp:lastModifiedBy>Matt Winn</cp:lastModifiedBy>
  <cp:revision>10</cp:revision>
  <dcterms:created xsi:type="dcterms:W3CDTF">2011-11-15T17:21:42Z</dcterms:created>
  <dcterms:modified xsi:type="dcterms:W3CDTF">2011-11-18T13:38:44Z</dcterms:modified>
</cp:coreProperties>
</file>